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80" r:id="rId16"/>
    <p:sldId id="270" r:id="rId17"/>
    <p:sldId id="271" r:id="rId18"/>
    <p:sldId id="272" r:id="rId19"/>
    <p:sldId id="273" r:id="rId20"/>
    <p:sldId id="274" r:id="rId21"/>
    <p:sldId id="275" r:id="rId22"/>
    <p:sldId id="284" r:id="rId23"/>
    <p:sldId id="285" r:id="rId24"/>
    <p:sldId id="289" r:id="rId25"/>
    <p:sldId id="278" r:id="rId26"/>
    <p:sldId id="279" r:id="rId27"/>
    <p:sldId id="281" r:id="rId28"/>
    <p:sldId id="282" r:id="rId29"/>
    <p:sldId id="286" r:id="rId30"/>
    <p:sldId id="283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B23C00"/>
    <a:srgbClr val="DEF0F2"/>
    <a:srgbClr val="008000"/>
    <a:srgbClr val="8F0000"/>
    <a:srgbClr val="464646"/>
    <a:srgbClr val="F2E5D0"/>
    <a:srgbClr val="CC99FF"/>
    <a:srgbClr val="99FF66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51" autoAdjust="0"/>
    <p:restoredTop sz="86386" autoAdjust="0"/>
  </p:normalViewPr>
  <p:slideViewPr>
    <p:cSldViewPr>
      <p:cViewPr varScale="1">
        <p:scale>
          <a:sx n="150" d="100"/>
          <a:sy n="150" d="100"/>
        </p:scale>
        <p:origin x="65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9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127" d="100"/>
          <a:sy n="127" d="100"/>
        </p:scale>
        <p:origin x="4368" y="176"/>
      </p:cViewPr>
      <p:guideLst/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BEC4D-AF1D-B244-858F-FC7BB69AC3F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7C8AE-DEBD-E641-93E8-ED065F7FB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04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5E68D8E-92B9-6647-9C13-3186C5B514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27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charset="0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 b="1"/>
            </a:lvl1pPr>
          </a:lstStyle>
          <a:p>
            <a:fld id="{91E6F249-8D10-7240-A07E-F66CEC252905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DA5FC-E46B-9C44-BC74-948B74CFA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7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11163"/>
            <a:ext cx="20574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1163"/>
            <a:ext cx="6019800" cy="5719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E3472-7C7E-B14E-BFC5-D45A5C34A3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9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D62B2D-F854-104A-9535-9A504E5923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3FEEA-E4EA-8B48-84AC-27AA886F7D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0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F6CE3A-7281-7642-9900-6E16427813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6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4CDA5C-119F-CC4B-9649-ABA59C0C10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3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0CE1F-3703-B242-8AD0-B0AC82B28E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2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6963" y="6248400"/>
            <a:ext cx="21034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SJSU Dept. of Computer Science Fall 2013: November 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2963" y="6248400"/>
            <a:ext cx="26368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CS 151: Object-Oriented Design © R. Mak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1431D7-A35E-FE4C-978D-A4C1DB31A3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8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074743-FE56-7945-B44C-593C2BC728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8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885C50-577F-4141-9922-FD2248DB00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5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8120" y="6248400"/>
            <a:ext cx="548679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FF516B7F-12E3-114E-9B55-66756E9F7A1D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0"/>
            <a:ext cx="8686800" cy="1143000"/>
            <a:chOff x="176" y="96"/>
            <a:chExt cx="5472" cy="1008"/>
          </a:xfrm>
        </p:grpSpPr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pic>
        <p:nvPicPr>
          <p:cNvPr id="29709" name="Picture 13" descr="SJSU-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1097318" y="6263609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Computer</a:t>
            </a:r>
            <a:r>
              <a:rPr lang="en-US" sz="1000" baseline="0" dirty="0" smtClean="0"/>
              <a:t> Engineering Dept.</a:t>
            </a:r>
          </a:p>
          <a:p>
            <a:r>
              <a:rPr lang="en-US" sz="1000" baseline="0" dirty="0" smtClean="0"/>
              <a:t>Fall 2017: October </a:t>
            </a:r>
            <a:r>
              <a:rPr lang="en-US" sz="1000" baseline="0" dirty="0" smtClean="0"/>
              <a:t>26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228860" y="6263609"/>
            <a:ext cx="2964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CMPE 135: Object-Oriented</a:t>
            </a:r>
            <a:r>
              <a:rPr lang="en-US" sz="1000" baseline="0" dirty="0" smtClean="0"/>
              <a:t> Analysis and Design</a:t>
            </a:r>
            <a:br>
              <a:rPr lang="en-US" sz="1000" baseline="0" dirty="0" smtClean="0"/>
            </a:br>
            <a:r>
              <a:rPr lang="en-US" sz="1000" baseline="0" dirty="0" smtClean="0"/>
              <a:t>© R. Mak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jsu.edu/~ma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sz="3200" dirty="0"/>
              <a:t>CMPE 135: Object-Oriented Analysis </a:t>
            </a:r>
            <a:br>
              <a:rPr lang="en-US" altLang="x-none" sz="3200" dirty="0"/>
            </a:br>
            <a:r>
              <a:rPr lang="en-US" altLang="x-none" sz="3200" dirty="0"/>
              <a:t>and </a:t>
            </a:r>
            <a:r>
              <a:rPr lang="en-US" altLang="x-none" sz="3200" dirty="0" smtClean="0"/>
              <a:t>Design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October </a:t>
            </a:r>
            <a:r>
              <a:rPr lang="en-US" sz="2400" dirty="0" smtClean="0"/>
              <a:t>26 </a:t>
            </a:r>
            <a:r>
              <a:rPr lang="en-US" sz="2400" dirty="0" smtClean="0"/>
              <a:t>Class </a:t>
            </a:r>
            <a:r>
              <a:rPr lang="en-US" sz="2400" dirty="0"/>
              <a:t>Meeting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dirty="0"/>
              <a:t>Department of Computer </a:t>
            </a:r>
            <a:r>
              <a:rPr lang="en-US" dirty="0" smtClean="0"/>
              <a:t>Engineering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San Jose State University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smtClean="0"/>
              <a:t>Fall 2017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Instructor: Ron Mak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hlinkClick r:id="rId2"/>
              </a:rPr>
              <a:t>www.cs.sjsu.edu/~mak</a:t>
            </a:r>
            <a:endParaRPr lang="en-US" dirty="0"/>
          </a:p>
        </p:txBody>
      </p:sp>
      <p:pic>
        <p:nvPicPr>
          <p:cNvPr id="2053" name="Picture 5" descr="sjsu_log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2638" y="4591050"/>
            <a:ext cx="1096962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E6F249-8D10-7240-A07E-F66CEC25290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 descr="Screen Shot 2015-08-23 at 4.03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40" y="4617707"/>
            <a:ext cx="878610" cy="1188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Decorator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a </a:t>
            </a:r>
            <a:r>
              <a:rPr lang="en-US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DarkRoast</a:t>
            </a:r>
            <a:r>
              <a:rPr lang="en-US" dirty="0" smtClean="0"/>
              <a:t> object.</a:t>
            </a:r>
          </a:p>
          <a:p>
            <a:pPr lvl="4"/>
            <a:endParaRPr lang="en-US" dirty="0" smtClean="0"/>
          </a:p>
          <a:p>
            <a:r>
              <a:rPr lang="en-US" u="sng" dirty="0" smtClean="0"/>
              <a:t>Decorate</a:t>
            </a:r>
            <a:r>
              <a:rPr lang="en-US" dirty="0" smtClean="0"/>
              <a:t> it with a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Mocha</a:t>
            </a:r>
            <a:r>
              <a:rPr lang="en-US" dirty="0" smtClean="0"/>
              <a:t> object.</a:t>
            </a:r>
          </a:p>
          <a:p>
            <a:pPr lvl="4"/>
            <a:endParaRPr lang="en-US" dirty="0" smtClean="0"/>
          </a:p>
          <a:p>
            <a:r>
              <a:rPr lang="en-US" u="sng" dirty="0" smtClean="0"/>
              <a:t>Decorate</a:t>
            </a:r>
            <a:r>
              <a:rPr lang="en-US" dirty="0" smtClean="0"/>
              <a:t> it with a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Whip</a:t>
            </a:r>
            <a:r>
              <a:rPr lang="en-US" dirty="0" smtClean="0"/>
              <a:t> object.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Call the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cost()</a:t>
            </a:r>
            <a:r>
              <a:rPr lang="en-US" dirty="0" smtClean="0"/>
              <a:t> member function and rely on </a:t>
            </a:r>
            <a:r>
              <a:rPr lang="en-US" u="sng" dirty="0" smtClean="0"/>
              <a:t>delegation</a:t>
            </a:r>
            <a:r>
              <a:rPr lang="en-US" dirty="0" smtClean="0"/>
              <a:t> to add on the condiment costs.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2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Decorator </a:t>
            </a:r>
            <a:r>
              <a:rPr lang="en-US" dirty="0" smtClean="0"/>
              <a:t>Pattern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Start with a </a:t>
            </a:r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DarkRoast</a:t>
            </a:r>
            <a:r>
              <a:rPr lang="en-US" dirty="0" smtClean="0"/>
              <a:t> object.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2072634"/>
            <a:ext cx="49022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Decorator Pattern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customer wants mocha, so create a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Mocha</a:t>
            </a:r>
            <a:r>
              <a:rPr lang="en-US" dirty="0"/>
              <a:t> object to wrap around the </a:t>
            </a:r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DarkRoast</a:t>
            </a:r>
            <a:r>
              <a:rPr lang="en-US" dirty="0"/>
              <a:t> object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2423171"/>
            <a:ext cx="69088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Decorator Pattern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402088"/>
          </a:xfrm>
        </p:spPr>
        <p:txBody>
          <a:bodyPr/>
          <a:lstStyle/>
          <a:p>
            <a:r>
              <a:rPr lang="en-US" dirty="0" smtClean="0"/>
              <a:t>The customer also wants whip</a:t>
            </a:r>
            <a:r>
              <a:rPr lang="en-US" smtClean="0"/>
              <a:t>, </a:t>
            </a:r>
            <a:br>
              <a:rPr lang="en-US" smtClean="0"/>
            </a:br>
            <a:r>
              <a:rPr lang="en-US" smtClean="0"/>
              <a:t>so </a:t>
            </a:r>
            <a:r>
              <a:rPr lang="en-US" dirty="0" smtClean="0"/>
              <a:t>create a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Whip</a:t>
            </a:r>
            <a:r>
              <a:rPr lang="en-US" dirty="0" smtClean="0"/>
              <a:t> </a:t>
            </a:r>
            <a:r>
              <a:rPr lang="en-US" smtClean="0"/>
              <a:t>decorator </a:t>
            </a:r>
            <a:br>
              <a:rPr lang="en-US" smtClean="0"/>
            </a:br>
            <a:r>
              <a:rPr lang="en-US" smtClean="0"/>
              <a:t>to </a:t>
            </a:r>
            <a:r>
              <a:rPr lang="en-US" dirty="0" smtClean="0"/>
              <a:t>wrap around the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Mocha</a:t>
            </a:r>
            <a:r>
              <a:rPr lang="en-US" dirty="0" smtClean="0"/>
              <a:t>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35" y="2933680"/>
            <a:ext cx="64008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4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283" y="1783098"/>
            <a:ext cx="1693228" cy="42367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Decorator Pattern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9" y="1325903"/>
            <a:ext cx="7190296" cy="466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1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Decorator Pattern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How about that double mocha?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23" y="1882582"/>
            <a:ext cx="7862886" cy="428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0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Decorator Pattern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Decorators have the </a:t>
            </a:r>
            <a:r>
              <a:rPr lang="en-US" sz="2400" u="sng" dirty="0"/>
              <a:t>same supertype</a:t>
            </a:r>
            <a:r>
              <a:rPr lang="en-US" sz="2400" dirty="0"/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as </a:t>
            </a:r>
            <a:r>
              <a:rPr lang="en-US" sz="2400" dirty="0"/>
              <a:t>the objects they decorate</a:t>
            </a:r>
            <a:r>
              <a:rPr lang="en-US" sz="2400" dirty="0" smtClean="0"/>
              <a:t>.</a:t>
            </a:r>
          </a:p>
          <a:p>
            <a:pPr lvl="4"/>
            <a:endParaRPr lang="en-US" sz="800" dirty="0" smtClean="0"/>
          </a:p>
          <a:p>
            <a:r>
              <a:rPr lang="en-US" sz="2400" dirty="0"/>
              <a:t>You can use one or more decorators to wrap an object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Given </a:t>
            </a:r>
            <a:r>
              <a:rPr lang="en-US" sz="2400" dirty="0"/>
              <a:t>that the decorator has the same supertype as the object it decorates, we can pass around a decorated object in place of the original (wrapped) object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The decorator adds its own behavior </a:t>
            </a:r>
            <a:r>
              <a:rPr lang="en-US" sz="2400" u="sng" dirty="0" smtClean="0"/>
              <a:t>before </a:t>
            </a:r>
            <a:r>
              <a:rPr lang="en-US" sz="2400" u="sng" dirty="0"/>
              <a:t>and/or after</a:t>
            </a:r>
            <a:r>
              <a:rPr lang="en-US" sz="2400" dirty="0"/>
              <a:t> delegating to the object it decorates to </a:t>
            </a:r>
            <a:r>
              <a:rPr lang="en-US" sz="2400" dirty="0" smtClean="0"/>
              <a:t>finish the </a:t>
            </a:r>
            <a:r>
              <a:rPr lang="en-US" sz="2400" dirty="0"/>
              <a:t>job</a:t>
            </a:r>
            <a:r>
              <a:rPr lang="en-US" sz="2400" dirty="0" smtClean="0"/>
              <a:t>.</a:t>
            </a:r>
          </a:p>
          <a:p>
            <a:pPr lvl="4"/>
            <a:endParaRPr lang="en-US" sz="800" dirty="0"/>
          </a:p>
          <a:p>
            <a:r>
              <a:rPr lang="en-US" sz="2400" dirty="0"/>
              <a:t>Objects can be decorated at any time, so we can decorate objects </a:t>
            </a:r>
            <a:r>
              <a:rPr lang="en-US" sz="2400" u="sng" dirty="0"/>
              <a:t>dynamically</a:t>
            </a:r>
            <a:r>
              <a:rPr lang="en-US" sz="2400" dirty="0"/>
              <a:t> at runtime with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as </a:t>
            </a:r>
            <a:r>
              <a:rPr lang="en-US" sz="2400" dirty="0"/>
              <a:t>many decorators as we like.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Decorator Pattern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u="sng" dirty="0"/>
              <a:t>Decorator Pattern</a:t>
            </a:r>
            <a:r>
              <a:rPr lang="en-US" dirty="0"/>
              <a:t> attaches additional responsibilities to an object </a:t>
            </a:r>
            <a:r>
              <a:rPr lang="en-US" u="sng" dirty="0"/>
              <a:t>dynamically</a:t>
            </a:r>
            <a:r>
              <a:rPr lang="en-US" dirty="0"/>
              <a:t>. </a:t>
            </a:r>
            <a:endParaRPr lang="en-US" dirty="0" smtClean="0"/>
          </a:p>
          <a:p>
            <a:pPr lvl="4"/>
            <a:endParaRPr lang="en-US" dirty="0" smtClean="0"/>
          </a:p>
          <a:p>
            <a:r>
              <a:rPr lang="en-US" dirty="0" smtClean="0"/>
              <a:t>Decorators </a:t>
            </a:r>
            <a:r>
              <a:rPr lang="en-US" dirty="0"/>
              <a:t>provide a flexible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u="sng" dirty="0" smtClean="0"/>
              <a:t>alternative </a:t>
            </a:r>
            <a:r>
              <a:rPr lang="en-US" u="sng" dirty="0"/>
              <a:t>to subclassing</a:t>
            </a:r>
            <a:r>
              <a:rPr lang="en-US" dirty="0"/>
              <a:t>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extending </a:t>
            </a:r>
            <a:r>
              <a:rPr lang="en-US" dirty="0"/>
              <a:t>functionality.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3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68" y="1227874"/>
            <a:ext cx="7406609" cy="5477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Decorator Pattern UML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9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18" y="1417342"/>
            <a:ext cx="7644424" cy="5282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Starbuzz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1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Strategy Pattern</a:t>
            </a:r>
          </a:p>
          <a:p>
            <a:r>
              <a:rPr lang="en-US" dirty="0" smtClean="0"/>
              <a:t>Observer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3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Starbuzz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Abstract 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Beverage</a:t>
            </a:r>
            <a:r>
              <a:rPr lang="en-US" dirty="0" smtClean="0"/>
              <a:t> class: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65002"/>
            <a:ext cx="85344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7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Starbuzz</a:t>
            </a:r>
            <a:r>
              <a:rPr lang="en-US" dirty="0"/>
              <a:t> </a:t>
            </a:r>
            <a:r>
              <a:rPr lang="en-US" dirty="0" smtClean="0"/>
              <a:t>Implementation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37"/>
          </a:xfrm>
        </p:spPr>
        <p:txBody>
          <a:bodyPr/>
          <a:lstStyle/>
          <a:p>
            <a:r>
              <a:rPr lang="en-US" dirty="0" smtClean="0"/>
              <a:t>Abstract 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Condiments</a:t>
            </a:r>
            <a:r>
              <a:rPr lang="en-US" dirty="0" smtClean="0"/>
              <a:t> class: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6" y="1965976"/>
            <a:ext cx="8416559" cy="33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2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Starbuzz</a:t>
            </a:r>
            <a:r>
              <a:rPr lang="en-US" dirty="0"/>
              <a:t> Implementation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smtClean="0"/>
              <a:t>Code beverages: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84" y="2011700"/>
            <a:ext cx="6957031" cy="368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Starbuzz</a:t>
            </a:r>
            <a:r>
              <a:rPr lang="en-US" dirty="0"/>
              <a:t> Implementation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Code beverages</a:t>
            </a:r>
            <a:r>
              <a:rPr lang="en-US" i="1" dirty="0" smtClean="0"/>
              <a:t>, cont’d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39" y="2148854"/>
            <a:ext cx="6431921" cy="33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Starbuzz</a:t>
            </a:r>
            <a:r>
              <a:rPr lang="en-US" dirty="0"/>
              <a:t> Implementation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86" y="1234464"/>
            <a:ext cx="6583608" cy="499882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2560337" cy="944893"/>
          </a:xfrm>
        </p:spPr>
        <p:txBody>
          <a:bodyPr/>
          <a:lstStyle/>
          <a:p>
            <a:r>
              <a:rPr lang="en-US" dirty="0" smtClean="0"/>
              <a:t>Code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condiments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7" y="2788927"/>
            <a:ext cx="1716255" cy="20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1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13" y="1234464"/>
            <a:ext cx="7590981" cy="5517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Starbuzz</a:t>
            </a:r>
            <a:r>
              <a:rPr lang="en-US" dirty="0"/>
              <a:t>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7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Starbuzz</a:t>
            </a:r>
            <a:r>
              <a:rPr lang="en-US" dirty="0"/>
              <a:t> </a:t>
            </a:r>
            <a:r>
              <a:rPr lang="en-US" dirty="0" smtClean="0"/>
              <a:t>Test</a:t>
            </a:r>
            <a:r>
              <a:rPr lang="en-US" i="1" dirty="0" smtClean="0"/>
              <a:t>, </a:t>
            </a:r>
            <a:r>
              <a:rPr lang="en-US" i="1" dirty="0"/>
              <a:t>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770"/>
          </a:xfrm>
        </p:spPr>
        <p:txBody>
          <a:bodyPr/>
          <a:lstStyle/>
          <a:p>
            <a:r>
              <a:rPr lang="en-US" dirty="0" smtClean="0"/>
              <a:t>Test run: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Each condiment decorator depends on the object it wraps to calculate the wrapped object’s cost, to which the condiment adds its cost.</a:t>
            </a:r>
          </a:p>
          <a:p>
            <a:pPr lvl="1"/>
            <a:r>
              <a:rPr lang="en-US" dirty="0" smtClean="0"/>
              <a:t>Thus, the cost calculation is a </a:t>
            </a:r>
            <a:r>
              <a:rPr lang="en-US" u="sng" dirty="0" smtClean="0"/>
              <a:t>chain</a:t>
            </a:r>
            <a:r>
              <a:rPr lang="en-US" dirty="0" smtClean="0"/>
              <a:t> from the outermost condiment wrapper down to the beverage.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874537"/>
            <a:ext cx="75692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6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Decorator Pattern Caveats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wrapped beverage still “is a” beverage.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Abstract class </a:t>
            </a:r>
            <a:r>
              <a:rPr lang="en-US" b="1" dirty="0" err="1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CondimentDecorator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is a subclass of abstract class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Beverage</a:t>
            </a:r>
            <a:r>
              <a:rPr lang="en-US" dirty="0" smtClean="0"/>
              <a:t>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Code to the interfaces (abstract </a:t>
            </a:r>
            <a:r>
              <a:rPr lang="en-US" dirty="0" err="1" smtClean="0"/>
              <a:t>superclasses</a:t>
            </a:r>
            <a:r>
              <a:rPr lang="en-US" dirty="0" smtClean="0"/>
              <a:t>), not to a specific concrete component.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For example, you would </a:t>
            </a:r>
            <a:r>
              <a:rPr lang="en-US" u="sng" dirty="0" smtClean="0"/>
              <a:t>break</a:t>
            </a:r>
            <a:r>
              <a:rPr lang="en-US" dirty="0" smtClean="0"/>
              <a:t> the Decorator Pattern if your code must “reach into” the chain of wrappers to a specific concrete class, such as </a:t>
            </a:r>
            <a:r>
              <a:rPr lang="en-US" b="1" dirty="0" err="1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HouseBlend</a:t>
            </a:r>
            <a:r>
              <a:rPr lang="en-US" dirty="0" smtClean="0"/>
              <a:t>, in order to offer a special discount for that beverage.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 Pattern </a:t>
            </a:r>
            <a:r>
              <a:rPr lang="en-US" dirty="0" smtClean="0"/>
              <a:t>Caveats, </a:t>
            </a:r>
            <a:r>
              <a:rPr lang="en-US" i="1" dirty="0" smtClean="0"/>
              <a:t>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464"/>
            <a:ext cx="8229600" cy="4896461"/>
          </a:xfrm>
        </p:spPr>
        <p:txBody>
          <a:bodyPr/>
          <a:lstStyle/>
          <a:p>
            <a:r>
              <a:rPr lang="en-US" dirty="0" smtClean="0"/>
              <a:t>Decorators are meant to </a:t>
            </a:r>
            <a:r>
              <a:rPr lang="en-US" u="sng" dirty="0" smtClean="0"/>
              <a:t>add behavior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the object they wrap.</a:t>
            </a:r>
          </a:p>
          <a:p>
            <a:pPr lvl="4"/>
            <a:endParaRPr lang="en-US" dirty="0" smtClean="0"/>
          </a:p>
          <a:p>
            <a:pPr lvl="1"/>
            <a:r>
              <a:rPr lang="en-US" dirty="0"/>
              <a:t>The decorator adds its own behavior </a:t>
            </a:r>
            <a:r>
              <a:rPr lang="en-US" u="sng" dirty="0"/>
              <a:t>before and/or after</a:t>
            </a:r>
            <a:r>
              <a:rPr lang="en-US" dirty="0"/>
              <a:t> delegating to the object it </a:t>
            </a:r>
            <a:r>
              <a:rPr lang="en-US" dirty="0" smtClean="0"/>
              <a:t>decorates.</a:t>
            </a:r>
          </a:p>
          <a:p>
            <a:pPr lvl="5"/>
            <a:endParaRPr lang="en-US" dirty="0" smtClean="0"/>
          </a:p>
          <a:p>
            <a:pPr lvl="1"/>
            <a:r>
              <a:rPr lang="en-US" dirty="0" smtClean="0"/>
              <a:t>The decorated object may itself be </a:t>
            </a:r>
            <a:br>
              <a:rPr lang="en-US" dirty="0" smtClean="0"/>
            </a:br>
            <a:r>
              <a:rPr lang="en-US" dirty="0" smtClean="0"/>
              <a:t>decorating another object, thereby </a:t>
            </a:r>
            <a:br>
              <a:rPr lang="en-US" dirty="0" smtClean="0"/>
            </a:br>
            <a:r>
              <a:rPr lang="en-US" dirty="0" smtClean="0"/>
              <a:t>adding to the </a:t>
            </a:r>
            <a:r>
              <a:rPr lang="en-US" u="sng" dirty="0" smtClean="0"/>
              <a:t>calculation chain</a:t>
            </a:r>
            <a:r>
              <a:rPr lang="en-US" dirty="0" smtClean="0"/>
              <a:t>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The Decorator Pattern can be overused and multiply into many small objects, making the overall design complex.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(Complete write-up forthcoming!)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Look for examples of the use of </a:t>
            </a:r>
            <a:br>
              <a:rPr lang="en-US" dirty="0" smtClean="0"/>
            </a:br>
            <a:r>
              <a:rPr lang="en-US" u="sng" dirty="0" smtClean="0"/>
              <a:t>design patterns</a:t>
            </a:r>
            <a:r>
              <a:rPr lang="en-US" dirty="0" smtClean="0"/>
              <a:t> in your project code.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For </a:t>
            </a:r>
            <a:r>
              <a:rPr lang="en-US" u="sng" dirty="0" smtClean="0"/>
              <a:t>each</a:t>
            </a:r>
            <a:r>
              <a:rPr lang="en-US" dirty="0" smtClean="0"/>
              <a:t> pattern:</a:t>
            </a:r>
          </a:p>
          <a:p>
            <a:pPr lvl="4"/>
            <a:endParaRPr lang="en-US" dirty="0" smtClean="0"/>
          </a:p>
          <a:p>
            <a:pPr lvl="1"/>
            <a:r>
              <a:rPr lang="en-US" dirty="0"/>
              <a:t>Write a short description of the context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which </a:t>
            </a:r>
            <a:r>
              <a:rPr lang="en-US" dirty="0" smtClean="0"/>
              <a:t>the pattern </a:t>
            </a:r>
            <a:r>
              <a:rPr lang="en-US" dirty="0"/>
              <a:t>appears</a:t>
            </a:r>
            <a:r>
              <a:rPr lang="en-US" dirty="0" smtClean="0"/>
              <a:t>.</a:t>
            </a:r>
          </a:p>
          <a:p>
            <a:pPr lvl="5"/>
            <a:endParaRPr lang="en-US" dirty="0" smtClean="0"/>
          </a:p>
          <a:p>
            <a:pPr lvl="1"/>
            <a:r>
              <a:rPr lang="en-US" dirty="0" smtClean="0"/>
              <a:t>Draw a UML class diagram that shows how </a:t>
            </a:r>
            <a:br>
              <a:rPr lang="en-US" dirty="0" smtClean="0"/>
            </a:br>
            <a:r>
              <a:rPr lang="en-US" dirty="0" smtClean="0"/>
              <a:t>your project implements the design pattern.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3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Starbuzz</a:t>
            </a:r>
            <a:r>
              <a:rPr lang="en-US" dirty="0" smtClean="0"/>
              <a:t> Coffee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402088"/>
          </a:xfrm>
        </p:spPr>
        <p:txBody>
          <a:bodyPr/>
          <a:lstStyle/>
          <a:p>
            <a:r>
              <a:rPr lang="en-US" dirty="0" smtClean="0"/>
              <a:t>They’ve grown so fast that they now must update their ordering system to match their beverage offerings.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68461" y="4912074"/>
            <a:ext cx="3607078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This example and its images are from</a:t>
            </a:r>
          </a:p>
          <a:p>
            <a:r>
              <a:rPr lang="en-US" b="1" dirty="0" smtClean="0"/>
              <a:t>Head First Design Patterns</a:t>
            </a:r>
          </a:p>
          <a:p>
            <a:r>
              <a:rPr lang="en-US" dirty="0" smtClean="0"/>
              <a:t>by Eric &amp; Elizabeth Freeman</a:t>
            </a:r>
          </a:p>
          <a:p>
            <a:r>
              <a:rPr lang="en-US" dirty="0" smtClean="0"/>
              <a:t>O’Reilly, 2004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86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Decorator </a:t>
            </a:r>
            <a:r>
              <a:rPr lang="en-US" dirty="0"/>
              <a:t>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870" y="1252543"/>
            <a:ext cx="6384259" cy="485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82" y="1240815"/>
            <a:ext cx="7478156" cy="502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3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</a:t>
            </a:r>
            <a:r>
              <a:rPr lang="en-US" dirty="0" smtClean="0"/>
              <a:t>Design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03" y="1187373"/>
            <a:ext cx="5943535" cy="5533431"/>
          </a:xfrm>
          <a:prstGeom prst="rect">
            <a:avLst/>
          </a:prstGeom>
        </p:spPr>
      </p:pic>
      <p:sp>
        <p:nvSpPr>
          <p:cNvPr id="6" name="AutoShape 2" descr="82fig02.png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45" y="1295401"/>
            <a:ext cx="3383288" cy="1036332"/>
          </a:xfrm>
        </p:spPr>
        <p:txBody>
          <a:bodyPr/>
          <a:lstStyle/>
          <a:p>
            <a:r>
              <a:rPr lang="en-US" dirty="0" smtClean="0"/>
              <a:t>Charge extra for condiments: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44893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u="sng" dirty="0" smtClean="0"/>
              <a:t>instance variables</a:t>
            </a:r>
            <a:r>
              <a:rPr lang="en-US" dirty="0" smtClean="0"/>
              <a:t> and </a:t>
            </a:r>
            <a:r>
              <a:rPr lang="en-US" u="sng" dirty="0" smtClean="0"/>
              <a:t>inheritance</a:t>
            </a:r>
            <a:r>
              <a:rPr lang="en-US" dirty="0" smtClean="0"/>
              <a:t> in the base class to keep track of the condiments: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90" y="2331732"/>
            <a:ext cx="6492219" cy="39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3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57" y="1295400"/>
            <a:ext cx="7569023" cy="4953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</a:t>
            </a:r>
            <a:r>
              <a:rPr lang="en-US" dirty="0" smtClean="0"/>
              <a:t>Design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2926093" cy="1036331"/>
          </a:xfrm>
        </p:spPr>
        <p:txBody>
          <a:bodyPr/>
          <a:lstStyle/>
          <a:p>
            <a:r>
              <a:rPr lang="en-US" smtClean="0"/>
              <a:t>One </a:t>
            </a:r>
            <a:r>
              <a:rPr lang="en-US" dirty="0" smtClean="0"/>
              <a:t>subclass per beverage: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2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Design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with this solution?</a:t>
            </a:r>
          </a:p>
          <a:p>
            <a:pPr lvl="3"/>
            <a:endParaRPr lang="en-US" dirty="0" smtClean="0"/>
          </a:p>
          <a:p>
            <a:pPr lvl="1"/>
            <a:r>
              <a:rPr lang="en-US" dirty="0" smtClean="0"/>
              <a:t>Price changes for condiments</a:t>
            </a:r>
          </a:p>
          <a:p>
            <a:pPr lvl="1"/>
            <a:r>
              <a:rPr lang="en-US" dirty="0" smtClean="0"/>
              <a:t>New condiments</a:t>
            </a:r>
          </a:p>
          <a:p>
            <a:pPr lvl="1"/>
            <a:r>
              <a:rPr lang="en-US" dirty="0" smtClean="0"/>
              <a:t>New beverages such as iced tea, which for some the current set of condiments may be inappropriate</a:t>
            </a:r>
          </a:p>
          <a:p>
            <a:pPr lvl="1"/>
            <a:r>
              <a:rPr lang="en-US" dirty="0" smtClean="0"/>
              <a:t>Double mocha?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The Open-Closed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classes to be easily extended </a:t>
            </a:r>
            <a:br>
              <a:rPr lang="en-US" dirty="0" smtClean="0"/>
            </a:br>
            <a:r>
              <a:rPr lang="en-US" dirty="0" smtClean="0"/>
              <a:t>to incorporate new behaviors </a:t>
            </a:r>
            <a:br>
              <a:rPr lang="en-US" dirty="0" smtClean="0"/>
            </a:br>
            <a:r>
              <a:rPr lang="en-US" dirty="0" smtClean="0"/>
              <a:t>without modifying existing code.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Designs that are </a:t>
            </a:r>
            <a:r>
              <a:rPr lang="en-US" u="sng" dirty="0" smtClean="0"/>
              <a:t>resilient to change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u="sng" dirty="0" smtClean="0"/>
              <a:t>flexible</a:t>
            </a:r>
            <a:r>
              <a:rPr lang="en-US" dirty="0" smtClean="0"/>
              <a:t> enough to meet </a:t>
            </a:r>
            <a:br>
              <a:rPr lang="en-US" dirty="0" smtClean="0"/>
            </a:br>
            <a:r>
              <a:rPr lang="en-US" dirty="0" smtClean="0"/>
              <a:t>changing requirements.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0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30061</TotalTime>
  <Words>424</Words>
  <Application>Microsoft Macintosh PowerPoint</Application>
  <PresentationFormat>On-screen Show (4:3)</PresentationFormat>
  <Paragraphs>138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Courier New</vt:lpstr>
      <vt:lpstr>ＭＳ Ｐゴシック</vt:lpstr>
      <vt:lpstr>Times New Roman</vt:lpstr>
      <vt:lpstr>Wingdings</vt:lpstr>
      <vt:lpstr>Arial</vt:lpstr>
      <vt:lpstr>Quadrant</vt:lpstr>
      <vt:lpstr>CMPE 135: Object-Oriented Analysis  and Design October 26 Class Meeting</vt:lpstr>
      <vt:lpstr>Design Patterns</vt:lpstr>
      <vt:lpstr>Example: Starbuzz Coffee</vt:lpstr>
      <vt:lpstr>Initial Design</vt:lpstr>
      <vt:lpstr>Initial Design, cont’d</vt:lpstr>
      <vt:lpstr>Second Design</vt:lpstr>
      <vt:lpstr>Second Design, cont’d</vt:lpstr>
      <vt:lpstr>Second Design, cont’d</vt:lpstr>
      <vt:lpstr>Recall: The Open-Closed Principle</vt:lpstr>
      <vt:lpstr>The Decorator Pattern</vt:lpstr>
      <vt:lpstr>The Decorator Pattern, cont’d</vt:lpstr>
      <vt:lpstr>The Decorator Pattern, cont’d</vt:lpstr>
      <vt:lpstr>The Decorator Pattern, cont’d</vt:lpstr>
      <vt:lpstr>The Decorator Pattern, cont’d</vt:lpstr>
      <vt:lpstr>The Decorator Pattern, cont’d</vt:lpstr>
      <vt:lpstr>The Decorator Pattern, cont’d</vt:lpstr>
      <vt:lpstr>The Decorator Pattern, cont’d</vt:lpstr>
      <vt:lpstr>Decorator Pattern UML</vt:lpstr>
      <vt:lpstr>Starbuzz Design</vt:lpstr>
      <vt:lpstr>Starbuzz Implementation</vt:lpstr>
      <vt:lpstr>Starbuzz Implementation, cont’d</vt:lpstr>
      <vt:lpstr>Starbuzz Implementation, cont’d</vt:lpstr>
      <vt:lpstr>Starbuzz Implementation, cont’d</vt:lpstr>
      <vt:lpstr>Starbuzz Implementation, cont’d</vt:lpstr>
      <vt:lpstr>Starbuzz Test</vt:lpstr>
      <vt:lpstr>Starbuzz Test, cont’d</vt:lpstr>
      <vt:lpstr>Decorator Pattern Caveats</vt:lpstr>
      <vt:lpstr>Decorator Pattern Caveats, cont’d</vt:lpstr>
      <vt:lpstr>Assignment #4</vt:lpstr>
      <vt:lpstr>The Decorator Pattern</vt:lpstr>
    </vt:vector>
  </TitlesOfParts>
  <Company>Apropos Logic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153: Concepts of Compiler Design</dc:title>
  <dc:creator>Ronald Mak</dc:creator>
  <cp:lastModifiedBy>Ronald Mak</cp:lastModifiedBy>
  <cp:revision>715</cp:revision>
  <dcterms:created xsi:type="dcterms:W3CDTF">2008-01-12T03:52:55Z</dcterms:created>
  <dcterms:modified xsi:type="dcterms:W3CDTF">2017-10-26T21:43:54Z</dcterms:modified>
</cp:coreProperties>
</file>